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0" r:id="rId4"/>
    <p:sldId id="257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3" r:id="rId16"/>
    <p:sldId id="271" r:id="rId17"/>
    <p:sldId id="274" r:id="rId18"/>
    <p:sldId id="275" r:id="rId19"/>
    <p:sldId id="282" r:id="rId20"/>
    <p:sldId id="277" r:id="rId21"/>
    <p:sldId id="285" r:id="rId22"/>
    <p:sldId id="278" r:id="rId23"/>
    <p:sldId id="283" r:id="rId24"/>
    <p:sldId id="279" r:id="rId25"/>
    <p:sldId id="287" r:id="rId26"/>
    <p:sldId id="284" r:id="rId27"/>
    <p:sldId id="288" r:id="rId28"/>
    <p:sldId id="289" r:id="rId29"/>
    <p:sldId id="280" r:id="rId30"/>
    <p:sldId id="281" r:id="rId31"/>
    <p:sldId id="286" r:id="rId32"/>
    <p:sldId id="290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20"/>
    <p:restoredTop sz="94660"/>
  </p:normalViewPr>
  <p:slideViewPr>
    <p:cSldViewPr>
      <p:cViewPr>
        <p:scale>
          <a:sx n="87" d="100"/>
          <a:sy n="87" d="100"/>
        </p:scale>
        <p:origin x="-1973" y="-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8/26/2014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8/26/2014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Data Presentation- August 25, 2014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Physician Assistant Education &amp; practice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4095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Metro Vs. Rural Practice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MN Department of Health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MN Primary Care Workforce </a:t>
            </a:r>
            <a:r>
              <a:rPr lang="en-US" dirty="0" smtClean="0">
                <a:solidFill>
                  <a:schemeClr val="tx1"/>
                </a:solidFill>
              </a:rPr>
              <a:t>Report: 80% Urban; 20% Rural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AAPA Data for MN (2013)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4.5% Practice Settings were at Certified Rural Health Clinic</a:t>
            </a:r>
          </a:p>
          <a:p>
            <a:pPr marL="114300" indent="0">
              <a:buNone/>
            </a:pPr>
            <a:endParaRPr lang="en-US" dirty="0" smtClean="0"/>
          </a:p>
          <a:p>
            <a:r>
              <a:rPr lang="en-US" dirty="0" smtClean="0"/>
              <a:t>Program Specific Data: </a:t>
            </a:r>
          </a:p>
          <a:p>
            <a:pPr lvl="1"/>
            <a:r>
              <a:rPr lang="en-US" dirty="0" smtClean="0"/>
              <a:t>Definition of Rural Practice:  greater </a:t>
            </a:r>
            <a:r>
              <a:rPr lang="en-US" dirty="0"/>
              <a:t>than 50 miles from a major </a:t>
            </a:r>
            <a:r>
              <a:rPr lang="en-US" dirty="0" smtClean="0"/>
              <a:t>metropolitan area </a:t>
            </a:r>
            <a:r>
              <a:rPr lang="en-US" dirty="0"/>
              <a:t>and population less than </a:t>
            </a:r>
            <a:r>
              <a:rPr lang="en-US" dirty="0" smtClean="0"/>
              <a:t>15,000)</a:t>
            </a:r>
          </a:p>
          <a:p>
            <a:pPr marL="114300" indent="0">
              <a:buNone/>
            </a:pP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Augsburg: </a:t>
            </a:r>
          </a:p>
          <a:p>
            <a:pPr lvl="1">
              <a:buFontTx/>
              <a:buChar char="-"/>
            </a:pPr>
            <a:r>
              <a:rPr lang="en-US" dirty="0" smtClean="0"/>
              <a:t>12</a:t>
            </a:r>
            <a:r>
              <a:rPr lang="en-US" dirty="0"/>
              <a:t>% </a:t>
            </a:r>
            <a:r>
              <a:rPr lang="en-US" dirty="0" smtClean="0"/>
              <a:t>of graduates/year: closer </a:t>
            </a:r>
            <a:r>
              <a:rPr lang="en-US" dirty="0"/>
              <a:t>to 20% in earlier years, but since </a:t>
            </a:r>
            <a:r>
              <a:rPr lang="en-US" dirty="0" smtClean="0"/>
              <a:t>2010, staying </a:t>
            </a:r>
            <a:r>
              <a:rPr lang="en-US" dirty="0"/>
              <a:t>at 12% of graduates go to rural practice.  </a:t>
            </a:r>
            <a:endParaRPr lang="en-US" dirty="0" smtClean="0"/>
          </a:p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New Programs- no data until graduation and employment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60579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Location of Clinical 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006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MERC data- PA education is included in MERC data</a:t>
            </a:r>
          </a:p>
          <a:p>
            <a:pPr marL="114300" indent="0">
              <a:buNone/>
            </a:pPr>
            <a:endParaRPr lang="en-US" dirty="0" smtClean="0"/>
          </a:p>
          <a:p>
            <a:pPr marL="114300" indent="0">
              <a:buNone/>
            </a:pPr>
            <a:r>
              <a:rPr lang="en-US" dirty="0" smtClean="0"/>
              <a:t>Program Data</a:t>
            </a:r>
          </a:p>
          <a:p>
            <a:r>
              <a:rPr lang="en-US" dirty="0" smtClean="0"/>
              <a:t>Augsburg College Program Data</a:t>
            </a:r>
          </a:p>
          <a:p>
            <a:pPr lvl="1"/>
            <a:r>
              <a:rPr lang="en-US" dirty="0" smtClean="0"/>
              <a:t>Not </a:t>
            </a:r>
            <a:r>
              <a:rPr lang="en-US" dirty="0"/>
              <a:t>“rural” as not adequate number of adequate </a:t>
            </a:r>
            <a:r>
              <a:rPr lang="en-US" dirty="0" smtClean="0"/>
              <a:t>sites</a:t>
            </a:r>
          </a:p>
          <a:p>
            <a:pPr lvl="1"/>
            <a:r>
              <a:rPr lang="en-US" dirty="0" smtClean="0"/>
              <a:t>“IN</a:t>
            </a:r>
            <a:r>
              <a:rPr lang="en-US" dirty="0"/>
              <a:t>” or “OUT” of 7 county metro </a:t>
            </a:r>
            <a:r>
              <a:rPr lang="en-US" dirty="0" smtClean="0"/>
              <a:t>area</a:t>
            </a:r>
          </a:p>
          <a:p>
            <a:pPr lvl="1"/>
            <a:r>
              <a:rPr lang="en-US" dirty="0" smtClean="0"/>
              <a:t>Predicting </a:t>
            </a:r>
            <a:r>
              <a:rPr lang="en-US" dirty="0"/>
              <a:t>for the need of more OUT due to lack of access IN; also anticipating need for more out of </a:t>
            </a:r>
            <a:r>
              <a:rPr lang="en-US" dirty="0" smtClean="0"/>
              <a:t>state</a:t>
            </a:r>
          </a:p>
          <a:p>
            <a:pPr lvl="2"/>
            <a:r>
              <a:rPr lang="en-US" dirty="0"/>
              <a:t>2</a:t>
            </a:r>
            <a:r>
              <a:rPr lang="en-US" dirty="0" smtClean="0"/>
              <a:t>013</a:t>
            </a:r>
            <a:r>
              <a:rPr lang="en-US" dirty="0"/>
              <a:t>: 72% IN	28% OUT and 5% out of </a:t>
            </a:r>
            <a:r>
              <a:rPr lang="en-US" dirty="0" smtClean="0"/>
              <a:t>state</a:t>
            </a:r>
          </a:p>
          <a:p>
            <a:pPr lvl="2"/>
            <a:r>
              <a:rPr lang="en-US" dirty="0" smtClean="0"/>
              <a:t>2014</a:t>
            </a:r>
            <a:r>
              <a:rPr lang="en-US" dirty="0"/>
              <a:t>:  65% IN   35% OUT and 10% out of state</a:t>
            </a:r>
          </a:p>
          <a:p>
            <a:endParaRPr lang="en-US" dirty="0" smtClean="0"/>
          </a:p>
          <a:p>
            <a:r>
              <a:rPr lang="en-US" dirty="0" smtClean="0"/>
              <a:t>Bethel</a:t>
            </a:r>
          </a:p>
          <a:p>
            <a:pPr lvl="1"/>
            <a:r>
              <a:rPr lang="en-US" dirty="0" smtClean="0"/>
              <a:t>Students </a:t>
            </a:r>
            <a:r>
              <a:rPr lang="en-US" dirty="0"/>
              <a:t>are instructed that 30%  placements outside of </a:t>
            </a:r>
            <a:r>
              <a:rPr lang="en-US" dirty="0" smtClean="0"/>
              <a:t>metro-</a:t>
            </a:r>
          </a:p>
          <a:p>
            <a:pPr lvl="1"/>
            <a:r>
              <a:rPr lang="en-US" dirty="0" smtClean="0"/>
              <a:t>For </a:t>
            </a:r>
            <a:r>
              <a:rPr lang="en-US" dirty="0"/>
              <a:t>students from rural or outlying areas- this % greater</a:t>
            </a:r>
          </a:p>
          <a:p>
            <a:endParaRPr lang="en-US" dirty="0" smtClean="0"/>
          </a:p>
          <a:p>
            <a:r>
              <a:rPr lang="en-US" dirty="0" smtClean="0"/>
              <a:t>St. Catherine University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First </a:t>
            </a:r>
            <a:r>
              <a:rPr lang="en-US" dirty="0">
                <a:solidFill>
                  <a:schemeClr val="tx1"/>
                </a:solidFill>
              </a:rPr>
              <a:t>class in clinic (24) 10% Rural and 90% </a:t>
            </a:r>
            <a:r>
              <a:rPr lang="en-US" dirty="0" smtClean="0">
                <a:solidFill>
                  <a:schemeClr val="tx1"/>
                </a:solidFill>
              </a:rPr>
              <a:t>Urban</a:t>
            </a:r>
          </a:p>
          <a:p>
            <a:pPr lvl="1"/>
            <a:r>
              <a:rPr lang="en-US" dirty="0" smtClean="0"/>
              <a:t>Would </a:t>
            </a:r>
            <a:r>
              <a:rPr lang="en-US" dirty="0"/>
              <a:t>desire more rural if site availability/opportunity </a:t>
            </a:r>
            <a:r>
              <a:rPr lang="en-US" dirty="0" smtClean="0"/>
              <a:t>existed</a:t>
            </a:r>
          </a:p>
          <a:p>
            <a:pPr lvl="1"/>
            <a:r>
              <a:rPr lang="en-US" dirty="0" smtClean="0"/>
              <a:t>Unable </a:t>
            </a:r>
            <a:r>
              <a:rPr lang="en-US" dirty="0"/>
              <a:t>to accommodate 2 students in rural practice from rural home </a:t>
            </a:r>
            <a:r>
              <a:rPr lang="en-US" dirty="0" smtClean="0"/>
              <a:t>regions 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University of WI; L/M/G</a:t>
            </a:r>
          </a:p>
          <a:p>
            <a:pPr lvl="1"/>
            <a:r>
              <a:rPr lang="en-US" dirty="0" smtClean="0"/>
              <a:t>All Family Medicine placements rural; and “others”</a:t>
            </a:r>
          </a:p>
          <a:p>
            <a:pPr marL="41148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3"/>
            <a:endParaRPr lang="en-US" dirty="0" smtClean="0"/>
          </a:p>
          <a:p>
            <a:pPr marL="1051560" lvl="3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144799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the Training Requirements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Physician Assistant Education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78262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of PA Training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00600"/>
          </a:xfrm>
        </p:spPr>
        <p:txBody>
          <a:bodyPr>
            <a:normAutofit fontScale="775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PA Programs are accredited </a:t>
            </a:r>
            <a:r>
              <a:rPr lang="en-US" dirty="0"/>
              <a:t>by the Accreditation Review Commission on Education for the Physician Assistant (ARC-PA). </a:t>
            </a:r>
          </a:p>
          <a:p>
            <a:endParaRPr lang="en-US" dirty="0"/>
          </a:p>
          <a:p>
            <a:r>
              <a:rPr lang="en-US" dirty="0" smtClean="0"/>
              <a:t>PAs are educated  in a medical model</a:t>
            </a:r>
          </a:p>
          <a:p>
            <a:pPr marL="114300" indent="0">
              <a:buNone/>
            </a:pPr>
            <a:endParaRPr lang="en-US" dirty="0" smtClean="0"/>
          </a:p>
          <a:p>
            <a:r>
              <a:rPr lang="en-US" dirty="0" smtClean="0"/>
              <a:t>PAs </a:t>
            </a:r>
            <a:r>
              <a:rPr lang="en-US" dirty="0"/>
              <a:t>are educated in </a:t>
            </a:r>
            <a:r>
              <a:rPr lang="en-US" dirty="0" smtClean="0"/>
              <a:t>didactic </a:t>
            </a:r>
            <a:r>
              <a:rPr lang="en-US" dirty="0"/>
              <a:t>and clinical programs; </a:t>
            </a:r>
            <a:r>
              <a:rPr lang="en-US" dirty="0" smtClean="0"/>
              <a:t>the curriculum focuses </a:t>
            </a:r>
            <a:r>
              <a:rPr lang="en-US" dirty="0"/>
              <a:t>on classroom and laboratory instruction followed by clinical rotations or clerkships. </a:t>
            </a:r>
          </a:p>
          <a:p>
            <a:endParaRPr lang="en-US" dirty="0"/>
          </a:p>
          <a:p>
            <a:r>
              <a:rPr lang="en-US" dirty="0" smtClean="0"/>
              <a:t>PA </a:t>
            </a:r>
            <a:r>
              <a:rPr lang="en-US" dirty="0"/>
              <a:t>Programs are considered intense and rigorous. The average length of PA Programs is 28 </a:t>
            </a:r>
            <a:r>
              <a:rPr lang="en-US" dirty="0" smtClean="0"/>
              <a:t>months, the credit </a:t>
            </a:r>
            <a:r>
              <a:rPr lang="en-US" dirty="0"/>
              <a:t>hour equivalents range from 80-120, averaging around 100 credit hours. </a:t>
            </a:r>
          </a:p>
          <a:p>
            <a:endParaRPr lang="en-US" dirty="0" smtClean="0"/>
          </a:p>
          <a:p>
            <a:r>
              <a:rPr lang="en-US" dirty="0"/>
              <a:t>As of 2010, the ARC-PA requires all PA </a:t>
            </a:r>
            <a:r>
              <a:rPr lang="en-US" dirty="0" smtClean="0"/>
              <a:t>Programs </a:t>
            </a:r>
            <a:r>
              <a:rPr lang="en-US" dirty="0"/>
              <a:t>in development to award a masters degree. </a:t>
            </a:r>
            <a:r>
              <a:rPr lang="en-US" dirty="0" smtClean="0"/>
              <a:t>*Profession </a:t>
            </a:r>
            <a:r>
              <a:rPr lang="en-US" dirty="0"/>
              <a:t>has grown from a competency based training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99170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Didactic 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Classroom </a:t>
            </a:r>
            <a:r>
              <a:rPr lang="en-US" dirty="0"/>
              <a:t>instruction includes courses in </a:t>
            </a:r>
            <a:r>
              <a:rPr lang="en-US" dirty="0" smtClean="0"/>
              <a:t>basic, </a:t>
            </a:r>
            <a:r>
              <a:rPr lang="en-US" dirty="0"/>
              <a:t>medical and behavioral </a:t>
            </a:r>
            <a:r>
              <a:rPr lang="en-US" dirty="0" smtClean="0"/>
              <a:t>sciences:</a:t>
            </a:r>
          </a:p>
          <a:p>
            <a:endParaRPr lang="en-US" dirty="0" smtClean="0"/>
          </a:p>
          <a:p>
            <a:pPr lvl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400" dirty="0"/>
              <a:t>Gross Anatomy</a:t>
            </a:r>
          </a:p>
          <a:p>
            <a:pPr lvl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400" dirty="0" smtClean="0"/>
              <a:t>Physiology</a:t>
            </a:r>
            <a:endParaRPr lang="en-US" sz="2400" dirty="0"/>
          </a:p>
          <a:p>
            <a:pPr lvl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400" dirty="0"/>
              <a:t>Microbiology</a:t>
            </a:r>
          </a:p>
          <a:p>
            <a:pPr lvl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400" dirty="0"/>
              <a:t>Biochemistry</a:t>
            </a:r>
          </a:p>
          <a:p>
            <a:pPr lvl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400" dirty="0"/>
              <a:t>Pharmacology</a:t>
            </a:r>
          </a:p>
          <a:p>
            <a:pPr lvl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400" dirty="0"/>
              <a:t>Pathology</a:t>
            </a:r>
          </a:p>
          <a:p>
            <a:pPr lvl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400" dirty="0" smtClean="0"/>
              <a:t>Ethics, Professionalism, Law </a:t>
            </a:r>
            <a:r>
              <a:rPr lang="en-US" sz="2400" dirty="0"/>
              <a:t>and Medicine</a:t>
            </a:r>
          </a:p>
          <a:p>
            <a:pPr lvl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400" dirty="0"/>
              <a:t>Clinical Medicine</a:t>
            </a:r>
          </a:p>
          <a:p>
            <a:pPr lvl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400" dirty="0"/>
              <a:t>Physical Exam</a:t>
            </a:r>
          </a:p>
          <a:p>
            <a:pPr lvl="1">
              <a:lnSpc>
                <a:spcPct val="90000"/>
              </a:lnSpc>
              <a:buFont typeface="Wingdings" charset="0"/>
              <a:buChar char="n"/>
              <a:defRPr/>
            </a:pPr>
            <a:r>
              <a:rPr lang="en-US" sz="2400" dirty="0"/>
              <a:t>Diagnostic Processes</a:t>
            </a:r>
          </a:p>
          <a:p>
            <a:endParaRPr lang="en-US" dirty="0" smtClean="0"/>
          </a:p>
          <a:p>
            <a:r>
              <a:rPr lang="en-US" dirty="0" smtClean="0"/>
              <a:t>Students are typically in class 36- 40 hours a week and are delivered year round.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01935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382000" cy="43735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Students avg. </a:t>
            </a:r>
            <a:r>
              <a:rPr lang="en-US" dirty="0"/>
              <a:t>2000 hours in clinical rotations. (AAPA) </a:t>
            </a:r>
          </a:p>
          <a:p>
            <a:r>
              <a:rPr lang="en-US" dirty="0" smtClean="0"/>
              <a:t>Clinical experiences must </a:t>
            </a:r>
            <a:r>
              <a:rPr lang="en-US" dirty="0"/>
              <a:t>allow students to participate in the care of patients of all ages and in multiple healthcare settings. </a:t>
            </a:r>
            <a:r>
              <a:rPr lang="en-US" dirty="0" smtClean="0"/>
              <a:t>(ARC-PA)</a:t>
            </a:r>
            <a:endParaRPr lang="en-US" dirty="0"/>
          </a:p>
          <a:p>
            <a:pPr lvl="2"/>
            <a:r>
              <a:rPr lang="en-US" dirty="0"/>
              <a:t>Ambulatory</a:t>
            </a:r>
          </a:p>
          <a:p>
            <a:pPr lvl="2"/>
            <a:r>
              <a:rPr lang="en-US" dirty="0"/>
              <a:t>In-patient/hospital based</a:t>
            </a:r>
          </a:p>
          <a:p>
            <a:pPr lvl="2"/>
            <a:r>
              <a:rPr lang="en-US" dirty="0" smtClean="0"/>
              <a:t>Surgical</a:t>
            </a:r>
            <a:endParaRPr lang="en-US" dirty="0"/>
          </a:p>
          <a:p>
            <a:pPr lvl="2"/>
            <a:r>
              <a:rPr lang="en-US" dirty="0" smtClean="0"/>
              <a:t>Emergent</a:t>
            </a:r>
          </a:p>
          <a:p>
            <a:pPr marL="685800" lvl="2" indent="0">
              <a:buNone/>
            </a:pPr>
            <a:endParaRPr lang="en-US" dirty="0"/>
          </a:p>
          <a:p>
            <a:r>
              <a:rPr lang="en-US" dirty="0" smtClean="0"/>
              <a:t>Clinical experiences similar between programs:  </a:t>
            </a:r>
            <a:endParaRPr lang="en-US" dirty="0"/>
          </a:p>
          <a:p>
            <a:pPr lvl="1"/>
            <a:r>
              <a:rPr lang="en-US" dirty="0" smtClean="0"/>
              <a:t>Family Practice, Pediatrics, Ob/</a:t>
            </a:r>
            <a:r>
              <a:rPr lang="en-US" dirty="0"/>
              <a:t>G</a:t>
            </a:r>
            <a:r>
              <a:rPr lang="en-US" dirty="0" smtClean="0"/>
              <a:t>yn, General Surgery, Internal Medicine, Emergency Medicine, Psychiatry, Electives*</a:t>
            </a:r>
          </a:p>
          <a:p>
            <a:endParaRPr lang="en-US" dirty="0"/>
          </a:p>
          <a:p>
            <a:pPr marL="114300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47683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MN Program Training Timing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3888918"/>
              </p:ext>
            </p:extLst>
          </p:nvPr>
        </p:nvGraphicFramePr>
        <p:xfrm>
          <a:off x="457200" y="2438401"/>
          <a:ext cx="8229600" cy="35915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9400"/>
                <a:gridCol w="1295400"/>
                <a:gridCol w="2057400"/>
                <a:gridCol w="2057400"/>
              </a:tblGrid>
              <a:tr h="733447">
                <a:tc>
                  <a:txBody>
                    <a:bodyPr/>
                    <a:lstStyle/>
                    <a:p>
                      <a:r>
                        <a:rPr lang="en-US" dirty="0" smtClean="0"/>
                        <a:t>MN PA Programs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Total Months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Didactic Months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Clinical Months</a:t>
                      </a:r>
                      <a:endParaRPr lang="en-US" dirty="0"/>
                    </a:p>
                  </a:txBody>
                  <a:tcPr/>
                </a:tc>
              </a:tr>
              <a:tr h="424933">
                <a:tc>
                  <a:txBody>
                    <a:bodyPr/>
                    <a:lstStyle/>
                    <a:p>
                      <a:r>
                        <a:rPr lang="en-US" dirty="0" smtClean="0"/>
                        <a:t>Augsburg College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</a:tr>
              <a:tr h="424933">
                <a:tc>
                  <a:txBody>
                    <a:bodyPr/>
                    <a:lstStyle/>
                    <a:p>
                      <a:r>
                        <a:rPr lang="en-US" dirty="0" smtClean="0"/>
                        <a:t>Bethel College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</a:tr>
              <a:tr h="424933">
                <a:tc>
                  <a:txBody>
                    <a:bodyPr/>
                    <a:lstStyle/>
                    <a:p>
                      <a:r>
                        <a:rPr lang="en-US" dirty="0" smtClean="0"/>
                        <a:t>St. Catherine University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</a:tr>
              <a:tr h="424933">
                <a:tc>
                  <a:txBody>
                    <a:bodyPr/>
                    <a:lstStyle/>
                    <a:p>
                      <a:r>
                        <a:rPr lang="en-US" dirty="0" smtClean="0"/>
                        <a:t>University of WI: G/LC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</a:tr>
              <a:tr h="424933">
                <a:tc>
                  <a:txBody>
                    <a:bodyPr/>
                    <a:lstStyle/>
                    <a:p>
                      <a:r>
                        <a:rPr lang="en-US" dirty="0" smtClean="0"/>
                        <a:t>St.  Scholastica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733447">
                <a:tc>
                  <a:txBody>
                    <a:bodyPr/>
                    <a:lstStyle/>
                    <a:p>
                      <a:endParaRPr lang="en-US" i="1" dirty="0" smtClean="0"/>
                    </a:p>
                    <a:p>
                      <a:r>
                        <a:rPr lang="en-US" i="1" dirty="0" smtClean="0"/>
                        <a:t>*projected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25416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Spent Educating a PA from Start to Finish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Where do these Dollars Come from?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72048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	The  Cost of PA education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Operational/Existing vs. Cost of Program Start Up?</a:t>
            </a:r>
          </a:p>
          <a:p>
            <a:endParaRPr lang="en-US" dirty="0" smtClean="0"/>
          </a:p>
          <a:p>
            <a:r>
              <a:rPr lang="en-US" dirty="0" smtClean="0"/>
              <a:t>Operational</a:t>
            </a:r>
          </a:p>
          <a:p>
            <a:pPr lvl="1"/>
            <a:r>
              <a:rPr lang="en-US" dirty="0"/>
              <a:t>Anticipated budget of 1 M to educate a cohort of 30 </a:t>
            </a:r>
            <a:r>
              <a:rPr lang="en-US" dirty="0" smtClean="0"/>
              <a:t>students (AAPA);</a:t>
            </a:r>
          </a:p>
          <a:p>
            <a:pPr lvl="1"/>
            <a:r>
              <a:rPr lang="en-US" dirty="0" smtClean="0"/>
              <a:t>This is in line with Augsburg and St. Kate’s data</a:t>
            </a:r>
          </a:p>
          <a:p>
            <a:pPr marL="411480" lvl="1" indent="0">
              <a:buNone/>
            </a:pPr>
            <a:r>
              <a:rPr lang="en-US" dirty="0" smtClean="0"/>
              <a:t> </a:t>
            </a:r>
          </a:p>
          <a:p>
            <a:r>
              <a:rPr lang="en-US" dirty="0" smtClean="0"/>
              <a:t>Start Up New Program</a:t>
            </a:r>
            <a:endParaRPr lang="en-US" dirty="0"/>
          </a:p>
          <a:p>
            <a:pPr lvl="1"/>
            <a:r>
              <a:rPr lang="en-US" dirty="0"/>
              <a:t>M</a:t>
            </a:r>
            <a:r>
              <a:rPr lang="en-US" dirty="0" smtClean="0"/>
              <a:t>ean </a:t>
            </a:r>
            <a:r>
              <a:rPr lang="en-US" dirty="0"/>
              <a:t>start up </a:t>
            </a:r>
            <a:r>
              <a:rPr lang="en-US" dirty="0" smtClean="0"/>
              <a:t>cost is </a:t>
            </a:r>
            <a:r>
              <a:rPr lang="en-US" dirty="0"/>
              <a:t>1.5 </a:t>
            </a:r>
            <a:r>
              <a:rPr lang="en-US" dirty="0" smtClean="0"/>
              <a:t>M  (PAEA, 2013)</a:t>
            </a:r>
          </a:p>
          <a:p>
            <a:pPr lvl="1"/>
            <a:r>
              <a:rPr lang="en-US" dirty="0" smtClean="0"/>
              <a:t>Mean start up cost in 2010 data</a:t>
            </a:r>
            <a:r>
              <a:rPr lang="en-US" dirty="0"/>
              <a:t>; (ARC-PA 11/12/10)</a:t>
            </a:r>
          </a:p>
          <a:p>
            <a:pPr lvl="2"/>
            <a:r>
              <a:rPr lang="en-US" dirty="0" smtClean="0"/>
              <a:t> .75-1 M without capital improvements </a:t>
            </a:r>
          </a:p>
          <a:p>
            <a:pPr lvl="2"/>
            <a:r>
              <a:rPr lang="en-US" dirty="0" smtClean="0"/>
              <a:t>2-3 M with building or renovation needed for program delivery; 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99203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Is PA Education Funded?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en-US" dirty="0" smtClean="0"/>
              <a:t>Funding of PA Education: </a:t>
            </a:r>
            <a:endParaRPr lang="en-US" dirty="0"/>
          </a:p>
          <a:p>
            <a:pPr marL="571500" indent="-457200">
              <a:buAutoNum type="arabicPeriod"/>
            </a:pPr>
            <a:r>
              <a:rPr lang="en-US" dirty="0" smtClean="0"/>
              <a:t>Mainly Funded by Student Tuition! </a:t>
            </a:r>
          </a:p>
          <a:p>
            <a:pPr marL="571500" indent="-457200">
              <a:buAutoNum type="arabicPeriod"/>
            </a:pPr>
            <a:r>
              <a:rPr lang="en-US" dirty="0" smtClean="0"/>
              <a:t>Small Amount from endowments or gifting</a:t>
            </a:r>
          </a:p>
          <a:p>
            <a:pPr marL="571500" indent="-457200">
              <a:buAutoNum type="arabicPeriod"/>
            </a:pPr>
            <a:r>
              <a:rPr lang="en-US" dirty="0" smtClean="0"/>
              <a:t>National funding- increasingly rare</a:t>
            </a:r>
          </a:p>
          <a:p>
            <a:pPr lvl="1"/>
            <a:r>
              <a:rPr lang="en-US" dirty="0" smtClean="0"/>
              <a:t>Ex: HRSA expansion grant – 2012, but included veteran criteria, not awarded to MN programs</a:t>
            </a:r>
            <a:endParaRPr lang="en-US" dirty="0"/>
          </a:p>
          <a:p>
            <a:pPr lvl="1"/>
            <a:endParaRPr lang="en-US" dirty="0" smtClean="0"/>
          </a:p>
          <a:p>
            <a:pPr marL="114300" indent="0">
              <a:buNone/>
            </a:pPr>
            <a:r>
              <a:rPr lang="en-US" dirty="0" smtClean="0"/>
              <a:t>Cost of PA Program Development  </a:t>
            </a:r>
            <a:endParaRPr lang="en-US" dirty="0"/>
          </a:p>
          <a:p>
            <a:pPr marL="457200" lvl="1" indent="-342900">
              <a:buClr>
                <a:schemeClr val="accent1"/>
              </a:buClr>
            </a:pPr>
            <a:r>
              <a:rPr lang="en-US" dirty="0"/>
              <a:t>Funding by </a:t>
            </a:r>
            <a:r>
              <a:rPr lang="en-US" dirty="0" smtClean="0"/>
              <a:t>Academic Institution-  budget/endowment</a:t>
            </a:r>
          </a:p>
          <a:p>
            <a:pPr marL="457200" lvl="1" indent="-342900">
              <a:buClr>
                <a:schemeClr val="accent1"/>
              </a:buClr>
            </a:pPr>
            <a:r>
              <a:rPr lang="en-US" dirty="0" smtClean="0"/>
              <a:t>Upfront </a:t>
            </a:r>
            <a:r>
              <a:rPr lang="en-US" dirty="0"/>
              <a:t>cost 2-3 years prior to student </a:t>
            </a:r>
            <a:r>
              <a:rPr lang="en-US" dirty="0" smtClean="0"/>
              <a:t>matriculation</a:t>
            </a:r>
            <a:endParaRPr lang="en-US" dirty="0"/>
          </a:p>
          <a:p>
            <a:pPr marL="41148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59818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Physician Assistant (PA) Education and Practice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" indent="0" algn="ctr">
              <a:buNone/>
            </a:pPr>
            <a:r>
              <a:rPr lang="en-US" dirty="0" smtClean="0"/>
              <a:t>Legislative Health Care Workforce</a:t>
            </a:r>
          </a:p>
          <a:p>
            <a:pPr marL="114300" indent="0" algn="ctr">
              <a:buNone/>
            </a:pPr>
            <a:r>
              <a:rPr lang="en-US" dirty="0" smtClean="0"/>
              <a:t>Testimony: Monday, August 25, 2014</a:t>
            </a:r>
          </a:p>
          <a:p>
            <a:pPr marL="114300" indent="0">
              <a:buNone/>
            </a:pPr>
            <a:endParaRPr lang="en-US" dirty="0"/>
          </a:p>
          <a:p>
            <a:pPr marL="114300" indent="0" algn="ctr">
              <a:buNone/>
            </a:pPr>
            <a:r>
              <a:rPr lang="en-US" dirty="0" smtClean="0"/>
              <a:t>Heather KT Bidinger MMS PA-C</a:t>
            </a:r>
          </a:p>
          <a:p>
            <a:pPr marL="114300" indent="0">
              <a:buNone/>
            </a:pPr>
            <a:r>
              <a:rPr lang="en-US" dirty="0" smtClean="0"/>
              <a:t>Minnesota Association of Physician Assistants (MAPA)</a:t>
            </a:r>
          </a:p>
          <a:p>
            <a:pPr marL="114300" indent="0">
              <a:buNone/>
            </a:pPr>
            <a:r>
              <a:rPr lang="en-US" dirty="0" smtClean="0"/>
              <a:t>Program Director: St. Catherine University PA Program</a:t>
            </a:r>
          </a:p>
          <a:p>
            <a:pPr marL="114300" indent="0">
              <a:buNone/>
            </a:pPr>
            <a:endParaRPr lang="en-US" dirty="0"/>
          </a:p>
          <a:p>
            <a:pPr marL="114300" indent="0" algn="ctr">
              <a:buNone/>
            </a:pPr>
            <a:r>
              <a:rPr lang="en-US" dirty="0" smtClean="0"/>
              <a:t>Presentation Addressing Key Questions Requested From PA Profession </a:t>
            </a:r>
            <a:r>
              <a:rPr lang="en-US" dirty="0"/>
              <a:t>R</a:t>
            </a:r>
            <a:r>
              <a:rPr lang="en-US" dirty="0" smtClean="0"/>
              <a:t>epresentation </a:t>
            </a:r>
          </a:p>
          <a:p>
            <a:pPr marL="114300" indent="0" algn="ctr">
              <a:buNone/>
            </a:pPr>
            <a:r>
              <a:rPr lang="en-US" i="1" dirty="0" smtClean="0"/>
              <a:t>~input provided by educational programs and professional association members~ </a:t>
            </a:r>
          </a:p>
        </p:txBody>
      </p:sp>
    </p:spTree>
    <p:extLst>
      <p:ext uri="{BB962C8B-B14F-4D97-AF65-F5344CB8AC3E}">
        <p14:creationId xmlns:p14="http://schemas.microsoft.com/office/powerpoint/2010/main" val="2320864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Additional NEEDs in PA Education 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Human Resources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Program Director</a:t>
            </a:r>
          </a:p>
          <a:p>
            <a:r>
              <a:rPr lang="en-US" dirty="0" smtClean="0"/>
              <a:t>Medical Director</a:t>
            </a:r>
          </a:p>
          <a:p>
            <a:r>
              <a:rPr lang="en-US" dirty="0" smtClean="0"/>
              <a:t>Administrative Support</a:t>
            </a:r>
          </a:p>
          <a:p>
            <a:r>
              <a:rPr lang="en-US" dirty="0" smtClean="0"/>
              <a:t>2-3+ min. Core Faculty</a:t>
            </a:r>
          </a:p>
          <a:p>
            <a:r>
              <a:rPr lang="en-US" dirty="0" smtClean="0"/>
              <a:t>Adjunct Faculty- areas of expertise,</a:t>
            </a:r>
          </a:p>
          <a:p>
            <a:r>
              <a:rPr lang="en-US" dirty="0" smtClean="0"/>
              <a:t>Many instructors- areas of specialty practice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4038600" y="1752600"/>
            <a:ext cx="4724400" cy="639762"/>
          </a:xfrm>
        </p:spPr>
        <p:txBody>
          <a:bodyPr/>
          <a:lstStyle/>
          <a:p>
            <a:r>
              <a:rPr lang="en-US" dirty="0" smtClean="0"/>
              <a:t>Physical Resources &amp; Equipment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Classrooms</a:t>
            </a:r>
          </a:p>
          <a:p>
            <a:r>
              <a:rPr lang="en-US" dirty="0" smtClean="0"/>
              <a:t>Laboratory or Physical Exam Space</a:t>
            </a:r>
          </a:p>
          <a:p>
            <a:r>
              <a:rPr lang="en-US" dirty="0" smtClean="0"/>
              <a:t>Offices</a:t>
            </a:r>
          </a:p>
          <a:p>
            <a:r>
              <a:rPr lang="en-US" dirty="0" smtClean="0"/>
              <a:t>Anatomy Lab- if dissection</a:t>
            </a:r>
          </a:p>
          <a:p>
            <a:pPr marL="114300" indent="0">
              <a:buNone/>
            </a:pPr>
            <a:r>
              <a:rPr lang="en-US" dirty="0" smtClean="0"/>
              <a:t>==================</a:t>
            </a:r>
          </a:p>
          <a:p>
            <a:r>
              <a:rPr lang="en-US" dirty="0" smtClean="0"/>
              <a:t>Equipment</a:t>
            </a:r>
          </a:p>
          <a:p>
            <a:r>
              <a:rPr lang="en-US" dirty="0" smtClean="0"/>
              <a:t>Supplies</a:t>
            </a:r>
          </a:p>
          <a:p>
            <a:pPr marL="11430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9663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resource needs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114300" indent="0">
              <a:buNone/>
            </a:pPr>
            <a:r>
              <a:rPr lang="en-US" dirty="0" smtClean="0"/>
              <a:t>*Average PA Program has 12 month of clinical education and on average 2000 clinical hours.</a:t>
            </a:r>
          </a:p>
          <a:p>
            <a:pPr marL="114300" indent="0">
              <a:buNone/>
            </a:pPr>
            <a:endParaRPr lang="en-US" dirty="0" smtClean="0"/>
          </a:p>
          <a:p>
            <a:r>
              <a:rPr lang="en-US" dirty="0" smtClean="0"/>
              <a:t>Time and Workload intense: 2-3 faculty, admin support</a:t>
            </a:r>
          </a:p>
          <a:p>
            <a:endParaRPr lang="en-US" dirty="0" smtClean="0"/>
          </a:p>
          <a:p>
            <a:r>
              <a:rPr lang="en-US" dirty="0" smtClean="0"/>
              <a:t>Can be a direct expense to programs as more clinical sites nationally are requiring payment for training</a:t>
            </a:r>
          </a:p>
          <a:p>
            <a:endParaRPr lang="en-US" dirty="0"/>
          </a:p>
          <a:p>
            <a:r>
              <a:rPr lang="en-US" dirty="0" smtClean="0"/>
              <a:t>Program Specific:</a:t>
            </a:r>
          </a:p>
          <a:p>
            <a:pPr lvl="1"/>
            <a:r>
              <a:rPr lang="en-US" dirty="0" smtClean="0"/>
              <a:t>Augsburg: </a:t>
            </a:r>
            <a:r>
              <a:rPr lang="en-US" dirty="0"/>
              <a:t>need 330 placements per </a:t>
            </a:r>
            <a:r>
              <a:rPr lang="en-US" dirty="0" smtClean="0"/>
              <a:t>year; use </a:t>
            </a:r>
            <a:r>
              <a:rPr lang="en-US" dirty="0"/>
              <a:t>approximately </a:t>
            </a:r>
            <a:r>
              <a:rPr lang="en-US" dirty="0" smtClean="0"/>
              <a:t>70 different </a:t>
            </a:r>
            <a:r>
              <a:rPr lang="en-US" dirty="0"/>
              <a:t>sites and over 150 different clinical instructors during that </a:t>
            </a:r>
            <a:r>
              <a:rPr lang="en-US" dirty="0" smtClean="0"/>
              <a:t>time.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St. Catherine University: 416 placements per cohort; 1</a:t>
            </a:r>
            <a:r>
              <a:rPr lang="en-US" baseline="30000" dirty="0" smtClean="0"/>
              <a:t>st</a:t>
            </a:r>
            <a:r>
              <a:rPr lang="en-US" dirty="0" smtClean="0"/>
              <a:t> year of clinical education not completed and will be evaluated in December, 2014</a:t>
            </a:r>
            <a:r>
              <a:rPr lang="en-US" dirty="0"/>
              <a:t>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697775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Physician Assistant Education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Challenges, Issues, Trends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76689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Challenges and Issues </a:t>
            </a:r>
            <a:br>
              <a:rPr lang="en-US" dirty="0" smtClean="0"/>
            </a:br>
            <a:r>
              <a:rPr lang="en-US" dirty="0" smtClean="0"/>
              <a:t>in PA education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752600"/>
            <a:ext cx="8458200" cy="4373563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dirty="0" smtClean="0"/>
              <a:t>Challenges:</a:t>
            </a:r>
          </a:p>
          <a:p>
            <a:r>
              <a:rPr lang="en-US" dirty="0" smtClean="0"/>
              <a:t>Quantity of Quality Clinical Education Sites!</a:t>
            </a:r>
          </a:p>
          <a:p>
            <a:r>
              <a:rPr lang="en-US" dirty="0" smtClean="0"/>
              <a:t>Availability of Qualified Faculty</a:t>
            </a:r>
          </a:p>
          <a:p>
            <a:r>
              <a:rPr lang="en-US" dirty="0" smtClean="0"/>
              <a:t>Faculty Demands   </a:t>
            </a:r>
            <a:endParaRPr lang="en-US" dirty="0"/>
          </a:p>
          <a:p>
            <a:pPr marL="114300" indent="0">
              <a:buNone/>
            </a:pPr>
            <a:endParaRPr lang="en-US" dirty="0" smtClean="0"/>
          </a:p>
          <a:p>
            <a:pPr marL="114300" indent="0">
              <a:buNone/>
            </a:pPr>
            <a:r>
              <a:rPr lang="en-US" dirty="0" smtClean="0"/>
              <a:t>Issues: </a:t>
            </a:r>
          </a:p>
          <a:p>
            <a:r>
              <a:rPr lang="en-US" dirty="0" smtClean="0"/>
              <a:t>Local Market Readiness for Graduates</a:t>
            </a:r>
          </a:p>
          <a:p>
            <a:r>
              <a:rPr lang="en-US" dirty="0"/>
              <a:t>Healthcare </a:t>
            </a:r>
            <a:r>
              <a:rPr lang="en-US" dirty="0" smtClean="0"/>
              <a:t>Reform; Implementation Unknowns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56849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Quality Clinical Site Training Availability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00600"/>
          </a:xfrm>
        </p:spPr>
        <p:txBody>
          <a:bodyPr>
            <a:normAutofit lnSpcReduction="10000"/>
          </a:bodyPr>
          <a:lstStyle/>
          <a:p>
            <a:pPr lvl="1"/>
            <a:r>
              <a:rPr lang="en-US" dirty="0">
                <a:solidFill>
                  <a:schemeClr val="tx1"/>
                </a:solidFill>
              </a:rPr>
              <a:t>Competition with other HC Students; mainly </a:t>
            </a:r>
            <a:r>
              <a:rPr lang="en-US" dirty="0" smtClean="0">
                <a:solidFill>
                  <a:schemeClr val="tx1"/>
                </a:solidFill>
              </a:rPr>
              <a:t>medicine/APN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Loss </a:t>
            </a:r>
            <a:r>
              <a:rPr lang="en-US" dirty="0">
                <a:solidFill>
                  <a:schemeClr val="tx1"/>
                </a:solidFill>
              </a:rPr>
              <a:t>of </a:t>
            </a:r>
            <a:r>
              <a:rPr lang="en-US" dirty="0" smtClean="0">
                <a:solidFill>
                  <a:schemeClr val="tx1"/>
                </a:solidFill>
              </a:rPr>
              <a:t>access to rural </a:t>
            </a:r>
            <a:r>
              <a:rPr lang="en-US" dirty="0">
                <a:solidFill>
                  <a:schemeClr val="tx1"/>
                </a:solidFill>
              </a:rPr>
              <a:t>educational opportunities 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Preference </a:t>
            </a:r>
            <a:r>
              <a:rPr lang="en-US" dirty="0">
                <a:solidFill>
                  <a:schemeClr val="tx1"/>
                </a:solidFill>
              </a:rPr>
              <a:t>of HC </a:t>
            </a:r>
            <a:r>
              <a:rPr lang="en-US" dirty="0" smtClean="0">
                <a:solidFill>
                  <a:schemeClr val="tx1"/>
                </a:solidFill>
              </a:rPr>
              <a:t>facilities:  to train </a:t>
            </a:r>
            <a:r>
              <a:rPr lang="en-US" dirty="0">
                <a:solidFill>
                  <a:schemeClr val="tx1"/>
                </a:solidFill>
              </a:rPr>
              <a:t>one discipline over another </a:t>
            </a:r>
            <a:r>
              <a:rPr lang="en-US" dirty="0" smtClean="0">
                <a:solidFill>
                  <a:schemeClr val="tx1"/>
                </a:solidFill>
              </a:rPr>
              <a:t>or from </a:t>
            </a:r>
            <a:r>
              <a:rPr lang="en-US" dirty="0">
                <a:solidFill>
                  <a:schemeClr val="tx1"/>
                </a:solidFill>
              </a:rPr>
              <a:t>one academic institution over </a:t>
            </a:r>
            <a:r>
              <a:rPr lang="en-US" dirty="0" smtClean="0">
                <a:solidFill>
                  <a:schemeClr val="tx1"/>
                </a:solidFill>
              </a:rPr>
              <a:t>another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Centralizing </a:t>
            </a:r>
            <a:r>
              <a:rPr lang="en-US" dirty="0">
                <a:solidFill>
                  <a:schemeClr val="tx1"/>
                </a:solidFill>
              </a:rPr>
              <a:t>of </a:t>
            </a:r>
            <a:r>
              <a:rPr lang="en-US" dirty="0" smtClean="0">
                <a:solidFill>
                  <a:schemeClr val="tx1"/>
                </a:solidFill>
              </a:rPr>
              <a:t>placements- lost access to provider network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Mergers of small clinics to larger institutions; providers say yes, system says no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Non-uniform onboarding/credentialing, EMR requirements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Heavy administrative burden 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CMS </a:t>
            </a:r>
            <a:r>
              <a:rPr lang="en-US" dirty="0">
                <a:solidFill>
                  <a:schemeClr val="tx1"/>
                </a:solidFill>
              </a:rPr>
              <a:t>regulations  in documentation and billing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Provider productivity; concern that having students impact income </a:t>
            </a:r>
            <a:r>
              <a:rPr lang="en-US" dirty="0" smtClean="0">
                <a:solidFill>
                  <a:schemeClr val="tx1"/>
                </a:solidFill>
              </a:rPr>
              <a:t>potential; incorporating students into practice flow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dirty="0">
                <a:solidFill>
                  <a:schemeClr val="tx1"/>
                </a:solidFill>
              </a:rPr>
              <a:t>MERC money </a:t>
            </a:r>
            <a:r>
              <a:rPr lang="en-US" dirty="0" smtClean="0">
                <a:solidFill>
                  <a:schemeClr val="tx1"/>
                </a:solidFill>
              </a:rPr>
              <a:t>but… </a:t>
            </a:r>
            <a:r>
              <a:rPr lang="en-US" dirty="0">
                <a:solidFill>
                  <a:schemeClr val="tx1"/>
                </a:solidFill>
              </a:rPr>
              <a:t>no direct revenue or incentive to providers to </a:t>
            </a:r>
            <a:r>
              <a:rPr lang="en-US" dirty="0" smtClean="0">
                <a:solidFill>
                  <a:schemeClr val="tx1"/>
                </a:solidFill>
              </a:rPr>
              <a:t>train students; no direct funding or payment</a:t>
            </a:r>
            <a:endParaRPr lang="en-US" dirty="0">
              <a:solidFill>
                <a:schemeClr val="tx1"/>
              </a:solidFill>
            </a:endParaRPr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5840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 Program Faculty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Recent Increase of Programs- </a:t>
            </a:r>
          </a:p>
          <a:p>
            <a:pPr lvl="2"/>
            <a:r>
              <a:rPr lang="en-US" dirty="0" smtClean="0"/>
              <a:t>Demand </a:t>
            </a:r>
            <a:r>
              <a:rPr lang="en-US" dirty="0"/>
              <a:t>exceeding the supply of experienced </a:t>
            </a:r>
            <a:r>
              <a:rPr lang="en-US" dirty="0" smtClean="0"/>
              <a:t>faculty or those in clinical practice who may choose income reduction to teach 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Pay scale discrepancies from practice to </a:t>
            </a:r>
            <a:r>
              <a:rPr lang="en-US" dirty="0" smtClean="0"/>
              <a:t>faculty</a:t>
            </a:r>
            <a:endParaRPr lang="en-US" dirty="0"/>
          </a:p>
          <a:p>
            <a:pPr lvl="2"/>
            <a:r>
              <a:rPr lang="en-US" dirty="0"/>
              <a:t>New grads are projected to earn more than </a:t>
            </a:r>
            <a:r>
              <a:rPr lang="en-US" dirty="0" smtClean="0"/>
              <a:t>PA faculty</a:t>
            </a:r>
          </a:p>
          <a:p>
            <a:pPr lvl="2"/>
            <a:r>
              <a:rPr lang="en-US" dirty="0" smtClean="0"/>
              <a:t>Loan burden prohibitive to moving roles</a:t>
            </a:r>
          </a:p>
          <a:p>
            <a:pPr marL="685800" lvl="2" indent="0">
              <a:buNone/>
            </a:pPr>
            <a:endParaRPr lang="en-US" dirty="0"/>
          </a:p>
          <a:p>
            <a:pPr lvl="1"/>
            <a:r>
              <a:rPr lang="en-US" dirty="0"/>
              <a:t>Academic degree requirements; </a:t>
            </a:r>
            <a:r>
              <a:rPr lang="en-US" dirty="0" smtClean="0"/>
              <a:t>Masters- Doctorate</a:t>
            </a:r>
            <a:endParaRPr lang="en-US" dirty="0"/>
          </a:p>
          <a:p>
            <a:pPr lvl="2"/>
            <a:r>
              <a:rPr lang="en-US" dirty="0"/>
              <a:t>1997-98 </a:t>
            </a:r>
            <a:r>
              <a:rPr lang="en-US" dirty="0" smtClean="0"/>
              <a:t>less than 5 programs </a:t>
            </a:r>
            <a:r>
              <a:rPr lang="en-US" dirty="0"/>
              <a:t>offered Masters degrees</a:t>
            </a:r>
          </a:p>
          <a:p>
            <a:pPr lvl="2"/>
            <a:r>
              <a:rPr lang="en-US" dirty="0"/>
              <a:t>(2010) requirement of PA </a:t>
            </a:r>
            <a:r>
              <a:rPr lang="en-US" dirty="0" smtClean="0"/>
              <a:t>Masters for all Programs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12157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MERC MEETING Summary of PA </a:t>
            </a:r>
            <a:br>
              <a:rPr lang="en-US" dirty="0" smtClean="0"/>
            </a:br>
            <a:r>
              <a:rPr lang="en-US" dirty="0" smtClean="0"/>
              <a:t>May 2014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14300" indent="0">
              <a:buNone/>
            </a:pPr>
            <a:r>
              <a:rPr lang="en-US" dirty="0" smtClean="0"/>
              <a:t>Most Important Issues:</a:t>
            </a:r>
          </a:p>
          <a:p>
            <a:pPr marL="868680" lvl="1" indent="-457200">
              <a:buAutoNum type="arabicPeriod"/>
            </a:pPr>
            <a:r>
              <a:rPr lang="en-US" dirty="0" smtClean="0"/>
              <a:t>Quality Clinical Sites</a:t>
            </a:r>
          </a:p>
          <a:p>
            <a:pPr marL="868680" lvl="1" indent="-457200">
              <a:buAutoNum type="arabicPeriod"/>
            </a:pPr>
            <a:r>
              <a:rPr lang="en-US" dirty="0" smtClean="0">
                <a:solidFill>
                  <a:schemeClr val="tx1"/>
                </a:solidFill>
              </a:rPr>
              <a:t>Quality PA Faculty</a:t>
            </a:r>
          </a:p>
          <a:p>
            <a:pPr marL="868680" lvl="1" indent="-457200">
              <a:buAutoNum type="arabicPeriod"/>
            </a:pPr>
            <a:r>
              <a:rPr lang="en-US" dirty="0" smtClean="0"/>
              <a:t>Primary Care Job Availability</a:t>
            </a:r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r>
              <a:rPr lang="en-US" dirty="0" smtClean="0"/>
              <a:t>Numbers of PAs in MN: 1878</a:t>
            </a:r>
          </a:p>
          <a:p>
            <a:pPr marL="114300" indent="0">
              <a:buNone/>
            </a:pPr>
            <a:endParaRPr lang="en-US" dirty="0" smtClean="0"/>
          </a:p>
          <a:p>
            <a:pPr marL="114300" indent="0">
              <a:buNone/>
            </a:pPr>
            <a:r>
              <a:rPr lang="en-US" dirty="0" smtClean="0"/>
              <a:t>Work Force Needs:</a:t>
            </a:r>
          </a:p>
          <a:p>
            <a:pPr marL="868680" lvl="1" indent="-457200">
              <a:buAutoNum type="arabicPeriod"/>
            </a:pPr>
            <a:r>
              <a:rPr lang="en-US" dirty="0" smtClean="0"/>
              <a:t>Conflicting information on workforce needs as delivery of healthcare is changing with team and  home care models</a:t>
            </a:r>
          </a:p>
          <a:p>
            <a:pPr marL="868680" lvl="1" indent="-457200">
              <a:buAutoNum type="arabicPeriod"/>
            </a:pPr>
            <a:r>
              <a:rPr lang="en-US" dirty="0" smtClean="0"/>
              <a:t>The need is projected to exceed graduates but graduates not finding primary care jobs.</a:t>
            </a:r>
          </a:p>
          <a:p>
            <a:pPr marL="868680" lvl="1" indent="-457200">
              <a:buAutoNum type="arabicPeriod"/>
            </a:pPr>
            <a:r>
              <a:rPr lang="en-US" dirty="0" smtClean="0"/>
              <a:t>Profession posed to assist in Mental Health shortage but limited due to reimbursement issues</a:t>
            </a:r>
          </a:p>
          <a:p>
            <a:pPr marL="11430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9374251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MERC Meeting Summary</a:t>
            </a:r>
            <a:br>
              <a:rPr lang="en-US" dirty="0" smtClean="0"/>
            </a:br>
            <a:r>
              <a:rPr lang="en-US" dirty="0" smtClean="0"/>
              <a:t>May 2014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114300" indent="0">
              <a:buNone/>
            </a:pPr>
            <a:r>
              <a:rPr lang="en-US" dirty="0" smtClean="0"/>
              <a:t>Any </a:t>
            </a:r>
            <a:r>
              <a:rPr lang="en-US" dirty="0"/>
              <a:t>Legislative/Practice acts </a:t>
            </a:r>
            <a:r>
              <a:rPr lang="en-US" dirty="0" smtClean="0"/>
              <a:t>pursued:</a:t>
            </a:r>
          </a:p>
          <a:p>
            <a:pPr marL="571500" indent="-457200">
              <a:buAutoNum type="arabicPeriod"/>
            </a:pPr>
            <a:r>
              <a:rPr lang="en-US" dirty="0" smtClean="0"/>
              <a:t>Request for reimbursement for outpatient mental health patients with MA coverage</a:t>
            </a:r>
          </a:p>
          <a:p>
            <a:pPr marL="571500" indent="-457200">
              <a:buAutoNum type="arabicPeriod"/>
            </a:pPr>
            <a:r>
              <a:rPr lang="en-US" dirty="0" smtClean="0"/>
              <a:t>Ratio of MD/PA limit removed; alternate supervisor</a:t>
            </a:r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r>
              <a:rPr lang="en-US" dirty="0"/>
              <a:t>Clinical Training </a:t>
            </a:r>
            <a:r>
              <a:rPr lang="en-US" dirty="0" smtClean="0"/>
              <a:t>Challenges:</a:t>
            </a:r>
          </a:p>
          <a:p>
            <a:pPr marL="571500" indent="-457200">
              <a:buAutoNum type="arabicPeriod"/>
            </a:pPr>
            <a:r>
              <a:rPr lang="en-US" dirty="0" smtClean="0"/>
              <a:t>Adequate quality sites</a:t>
            </a:r>
          </a:p>
          <a:p>
            <a:pPr marL="571500" indent="-457200">
              <a:buAutoNum type="arabicPeriod"/>
            </a:pPr>
            <a:r>
              <a:rPr lang="en-US" dirty="0" smtClean="0"/>
              <a:t>Heavy administrative burden</a:t>
            </a:r>
          </a:p>
          <a:p>
            <a:pPr marL="571500" indent="-457200">
              <a:buAutoNum type="arabicPeriod"/>
            </a:pPr>
            <a:r>
              <a:rPr lang="en-US" dirty="0" smtClean="0"/>
              <a:t>TCCP potential for help- needs work</a:t>
            </a:r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r>
              <a:rPr lang="en-US" dirty="0"/>
              <a:t>Clinical Training Finance </a:t>
            </a:r>
            <a:r>
              <a:rPr lang="en-US" dirty="0" smtClean="0"/>
              <a:t>Issues</a:t>
            </a:r>
          </a:p>
          <a:p>
            <a:pPr marL="571500" indent="-457200">
              <a:buAutoNum type="arabicPeriod"/>
            </a:pPr>
            <a:r>
              <a:rPr lang="en-US" dirty="0" smtClean="0"/>
              <a:t>MN Programs in general, not paying for sites</a:t>
            </a:r>
          </a:p>
          <a:p>
            <a:pPr marL="571500" indent="-457200">
              <a:buAutoNum type="arabicPeriod"/>
            </a:pPr>
            <a:r>
              <a:rPr lang="en-US" dirty="0" smtClean="0"/>
              <a:t>Out of state students are paying in state for sites- concerning</a:t>
            </a:r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578818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 Work Force Unknowns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i="1" dirty="0" smtClean="0"/>
              <a:t>Additional from MERC</a:t>
            </a:r>
            <a:r>
              <a:rPr lang="en-US" dirty="0" smtClean="0"/>
              <a:t>:</a:t>
            </a:r>
          </a:p>
          <a:p>
            <a:pPr marL="114300" indent="0">
              <a:buNone/>
            </a:pPr>
            <a:r>
              <a:rPr lang="en-US" dirty="0" smtClean="0"/>
              <a:t>Sustainability </a:t>
            </a:r>
            <a:r>
              <a:rPr lang="en-US" dirty="0"/>
              <a:t>of 4 PA Programs in </a:t>
            </a:r>
            <a:r>
              <a:rPr lang="en-US" dirty="0" smtClean="0"/>
              <a:t>MN?</a:t>
            </a:r>
            <a:endParaRPr lang="en-US" dirty="0"/>
          </a:p>
          <a:p>
            <a:pPr marL="571500" indent="-457200">
              <a:buAutoNum type="arabicPeriod"/>
            </a:pPr>
            <a:r>
              <a:rPr lang="en-US" dirty="0"/>
              <a:t>120 PA students per year in the clinic starting in 2017/18, in an already saturated clinical market.</a:t>
            </a:r>
          </a:p>
          <a:p>
            <a:pPr marL="571500" indent="-457200">
              <a:buAutoNum type="arabicPeriod"/>
            </a:pPr>
            <a:r>
              <a:rPr lang="en-US" dirty="0"/>
              <a:t>Does this meet work plan in the state for where PA can/should be </a:t>
            </a:r>
            <a:r>
              <a:rPr lang="en-US" dirty="0" smtClean="0"/>
              <a:t>employed</a:t>
            </a:r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r>
              <a:rPr lang="en-US" dirty="0" smtClean="0"/>
              <a:t>What are Healthcare Organizations Strategic Plans for PA Employment and Models of PA Utilization ?</a:t>
            </a:r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324519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Physician Assistant PRACTICE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Challenges, Issues, Trends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7936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status of PA Training in MN?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August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6559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MN PA Practice: </a:t>
            </a:r>
            <a:br>
              <a:rPr lang="en-US" dirty="0" smtClean="0"/>
            </a:br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MN Landscape </a:t>
            </a:r>
          </a:p>
          <a:p>
            <a:pPr lvl="1"/>
            <a:r>
              <a:rPr lang="en-US" dirty="0" smtClean="0"/>
              <a:t>Distribution of primary care vs specialty job availability</a:t>
            </a:r>
          </a:p>
          <a:p>
            <a:pPr lvl="1"/>
            <a:r>
              <a:rPr lang="en-US" dirty="0" smtClean="0"/>
              <a:t>Regional &amp; Organizational preferences between APPs</a:t>
            </a:r>
          </a:p>
          <a:p>
            <a:pPr lvl="1"/>
            <a:r>
              <a:rPr lang="en-US" dirty="0" smtClean="0"/>
              <a:t>General misperceptions on supervision &amp; scope of practice</a:t>
            </a:r>
          </a:p>
          <a:p>
            <a:pPr lvl="1"/>
            <a:r>
              <a:rPr lang="en-US" dirty="0" smtClean="0"/>
              <a:t>Healthcare reform- unsure of PA utilization changes- when and what? (Academia can adapt to prepare if known)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Legislative Initiatives</a:t>
            </a:r>
          </a:p>
          <a:p>
            <a:pPr lvl="1"/>
            <a:r>
              <a:rPr lang="en-US" dirty="0" smtClean="0"/>
              <a:t>Rule of Physician to PA ratios removed from statute</a:t>
            </a:r>
          </a:p>
          <a:p>
            <a:pPr lvl="1"/>
            <a:r>
              <a:rPr lang="en-US" dirty="0" smtClean="0"/>
              <a:t>Alternate supervising physician at site, not state level</a:t>
            </a:r>
          </a:p>
          <a:p>
            <a:pPr lvl="1"/>
            <a:r>
              <a:rPr lang="en-US" dirty="0" smtClean="0"/>
              <a:t>Reimbursement for PAs outpatient MA mental health care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867767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MN PA Practice Trends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dirty="0" smtClean="0"/>
              <a:t>Trends:</a:t>
            </a:r>
            <a:endParaRPr lang="en-US" dirty="0"/>
          </a:p>
          <a:p>
            <a:r>
              <a:rPr lang="en-US" dirty="0" smtClean="0"/>
              <a:t>Fewer Primary Care positions available</a:t>
            </a:r>
          </a:p>
          <a:p>
            <a:r>
              <a:rPr lang="en-US" dirty="0" smtClean="0"/>
              <a:t>More PAs still pursing specialty practice</a:t>
            </a:r>
          </a:p>
          <a:p>
            <a:r>
              <a:rPr lang="en-US" dirty="0" smtClean="0"/>
              <a:t>Fewer PAs having worked with underserved </a:t>
            </a:r>
          </a:p>
          <a:p>
            <a:r>
              <a:rPr lang="en-US" dirty="0" smtClean="0"/>
              <a:t>Changes in utilization- unsure of how this will affect scope of practice, delivery of care, etc.</a:t>
            </a:r>
          </a:p>
          <a:p>
            <a:endParaRPr lang="en-US" dirty="0"/>
          </a:p>
          <a:p>
            <a:r>
              <a:rPr lang="en-US" dirty="0" smtClean="0"/>
              <a:t>In the next 12 months- new to MN=  multiple programs graduating students- ? employment rates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745024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PA are trained in general medicine, poised for specialty practice, trained in team based care and can be adaptable to market needs</a:t>
            </a:r>
          </a:p>
          <a:p>
            <a:pPr lvl="1"/>
            <a:r>
              <a:rPr lang="en-US" dirty="0" smtClean="0"/>
              <a:t>primary care vs specialty (i.e. mental health, emergency med)</a:t>
            </a:r>
          </a:p>
          <a:p>
            <a:pPr lvl="1"/>
            <a:r>
              <a:rPr lang="en-US" dirty="0" smtClean="0"/>
              <a:t>Could better maximize utilization of PAs in practice</a:t>
            </a:r>
          </a:p>
          <a:p>
            <a:pPr lvl="1"/>
            <a:r>
              <a:rPr lang="en-US" dirty="0"/>
              <a:t>In delivery of care models (primary, extension, panel)</a:t>
            </a:r>
          </a:p>
          <a:p>
            <a:r>
              <a:rPr lang="en-US" dirty="0" smtClean="0"/>
              <a:t>MN PA graduates will over double in the next 12 months.</a:t>
            </a:r>
          </a:p>
          <a:p>
            <a:r>
              <a:rPr lang="en-US" dirty="0" smtClean="0"/>
              <a:t>Unknowns as to the availability of jobs for graduates despite the calculations of work force needs</a:t>
            </a:r>
          </a:p>
          <a:p>
            <a:r>
              <a:rPr lang="en-US" dirty="0" smtClean="0"/>
              <a:t>Primary challenge of educating PAs is having adequate clinical education sites- already difficult, not sustainable </a:t>
            </a:r>
          </a:p>
        </p:txBody>
      </p:sp>
    </p:spTree>
    <p:extLst>
      <p:ext uri="{BB962C8B-B14F-4D97-AF65-F5344CB8AC3E}">
        <p14:creationId xmlns:p14="http://schemas.microsoft.com/office/powerpoint/2010/main" val="8548905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MN Physician Assistant (PA) Programs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72000"/>
          </a:xfrm>
        </p:spPr>
        <p:txBody>
          <a:bodyPr>
            <a:normAutofit/>
          </a:bodyPr>
          <a:lstStyle/>
          <a:p>
            <a:pPr lvl="0"/>
            <a:r>
              <a:rPr lang="en-US" b="1" dirty="0"/>
              <a:t>Augsburg </a:t>
            </a:r>
            <a:r>
              <a:rPr lang="en-US" b="1" dirty="0" smtClean="0"/>
              <a:t>College </a:t>
            </a:r>
          </a:p>
          <a:p>
            <a:pPr lvl="1"/>
            <a:r>
              <a:rPr lang="en-US" b="1" dirty="0" smtClean="0"/>
              <a:t>1</a:t>
            </a:r>
            <a:r>
              <a:rPr lang="en-US" b="1" baseline="30000" dirty="0" smtClean="0"/>
              <a:t>st</a:t>
            </a:r>
            <a:r>
              <a:rPr lang="en-US" b="1" dirty="0" smtClean="0"/>
              <a:t> </a:t>
            </a:r>
            <a:r>
              <a:rPr lang="en-US" b="1" dirty="0"/>
              <a:t>Program </a:t>
            </a:r>
            <a:r>
              <a:rPr lang="en-US" b="1" dirty="0" smtClean="0"/>
              <a:t>accredited- </a:t>
            </a:r>
            <a:r>
              <a:rPr lang="en-US" b="1" dirty="0"/>
              <a:t>Continued </a:t>
            </a:r>
            <a:r>
              <a:rPr lang="en-US" b="1" dirty="0" smtClean="0"/>
              <a:t>Accreditation</a:t>
            </a:r>
          </a:p>
          <a:p>
            <a:pPr lvl="1"/>
            <a:r>
              <a:rPr lang="en-US" b="1" dirty="0" smtClean="0"/>
              <a:t> Started </a:t>
            </a:r>
            <a:r>
              <a:rPr lang="en-US" b="1" dirty="0"/>
              <a:t>in 1995 and has graduated approx. 475 </a:t>
            </a:r>
            <a:r>
              <a:rPr lang="en-US" b="1" dirty="0" smtClean="0"/>
              <a:t>students</a:t>
            </a:r>
          </a:p>
          <a:p>
            <a:pPr marL="114300" lvl="0" indent="0">
              <a:buNone/>
            </a:pPr>
            <a:endParaRPr lang="en-US" dirty="0"/>
          </a:p>
          <a:p>
            <a:pPr lvl="0"/>
            <a:r>
              <a:rPr lang="en-US" b="1" dirty="0" smtClean="0"/>
              <a:t>St</a:t>
            </a:r>
            <a:r>
              <a:rPr lang="en-US" b="1" dirty="0"/>
              <a:t>. Catherine </a:t>
            </a:r>
            <a:r>
              <a:rPr lang="en-US" b="1" dirty="0" smtClean="0"/>
              <a:t>University</a:t>
            </a:r>
          </a:p>
          <a:p>
            <a:pPr lvl="1"/>
            <a:r>
              <a:rPr lang="en-US" b="1" dirty="0" smtClean="0"/>
              <a:t>2</a:t>
            </a:r>
            <a:r>
              <a:rPr lang="en-US" b="1" baseline="30000" dirty="0" smtClean="0"/>
              <a:t>nd</a:t>
            </a:r>
            <a:r>
              <a:rPr lang="en-US" b="1" dirty="0" smtClean="0"/>
              <a:t> Program accredited-Provisional</a:t>
            </a:r>
            <a:r>
              <a:rPr lang="en-US" b="1" dirty="0"/>
              <a:t>; March, </a:t>
            </a:r>
            <a:r>
              <a:rPr lang="en-US" b="1" dirty="0" smtClean="0"/>
              <a:t>2012</a:t>
            </a:r>
          </a:p>
          <a:p>
            <a:pPr lvl="1"/>
            <a:r>
              <a:rPr lang="en-US" b="1" dirty="0" smtClean="0"/>
              <a:t>Started 2012 – First graduation- December 2014; 24 students</a:t>
            </a:r>
          </a:p>
          <a:p>
            <a:endParaRPr lang="en-US" b="1" dirty="0" smtClean="0"/>
          </a:p>
          <a:p>
            <a:r>
              <a:rPr lang="en-US" b="1" dirty="0" smtClean="0"/>
              <a:t>Bethel </a:t>
            </a:r>
            <a:r>
              <a:rPr lang="en-US" b="1" dirty="0"/>
              <a:t>College:  </a:t>
            </a:r>
            <a:endParaRPr lang="en-US" b="1" dirty="0" smtClean="0"/>
          </a:p>
          <a:p>
            <a:pPr lvl="1"/>
            <a:r>
              <a:rPr lang="en-US" b="1" dirty="0" smtClean="0"/>
              <a:t>3</a:t>
            </a:r>
            <a:r>
              <a:rPr lang="en-US" b="1" baseline="30000" dirty="0" smtClean="0"/>
              <a:t>rd</a:t>
            </a:r>
            <a:r>
              <a:rPr lang="en-US" b="1" dirty="0" smtClean="0"/>
              <a:t> </a:t>
            </a:r>
            <a:r>
              <a:rPr lang="en-US" b="1" dirty="0"/>
              <a:t>Program </a:t>
            </a:r>
            <a:r>
              <a:rPr lang="en-US" b="1" dirty="0" smtClean="0"/>
              <a:t>Accredited- </a:t>
            </a:r>
            <a:r>
              <a:rPr lang="en-US" b="1" dirty="0"/>
              <a:t>Provisional; March, </a:t>
            </a:r>
            <a:r>
              <a:rPr lang="en-US" b="1" dirty="0" smtClean="0"/>
              <a:t>2013</a:t>
            </a:r>
          </a:p>
          <a:p>
            <a:pPr lvl="1"/>
            <a:r>
              <a:rPr lang="en-US" b="1" dirty="0" smtClean="0"/>
              <a:t>Started 2013- First graduation-August </a:t>
            </a:r>
            <a:r>
              <a:rPr lang="en-US" b="1" dirty="0"/>
              <a:t>2015; 31 </a:t>
            </a:r>
            <a:r>
              <a:rPr lang="en-US" b="1" dirty="0" smtClean="0"/>
              <a:t>students</a:t>
            </a:r>
            <a:endParaRPr lang="en-US" dirty="0"/>
          </a:p>
          <a:p>
            <a:pPr marL="114300" lv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7488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PA Training Programs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b="1" dirty="0"/>
              <a:t>*The University WI—LaCrosse/Mayo/Gunderson Program </a:t>
            </a:r>
            <a:r>
              <a:rPr lang="en-US" b="1" dirty="0" smtClean="0"/>
              <a:t>often considered a WI and a </a:t>
            </a:r>
            <a:r>
              <a:rPr lang="en-US" b="1" dirty="0"/>
              <a:t>MN </a:t>
            </a:r>
            <a:r>
              <a:rPr lang="en-US" b="1" dirty="0" smtClean="0"/>
              <a:t>Program</a:t>
            </a:r>
          </a:p>
          <a:p>
            <a:pPr marL="411480" lvl="1" indent="0">
              <a:buNone/>
            </a:pPr>
            <a:endParaRPr lang="en-US" b="1" dirty="0" smtClean="0"/>
          </a:p>
          <a:p>
            <a:pPr marL="114300" indent="0">
              <a:buNone/>
            </a:pPr>
            <a:r>
              <a:rPr lang="en-US" b="1" dirty="0" smtClean="0"/>
              <a:t>**</a:t>
            </a:r>
            <a:r>
              <a:rPr lang="en-US" b="1" dirty="0"/>
              <a:t>College of St. Scholastica is in process of developing a PA training program- Provisional accreditation visit scheduled 2016.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40406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 Graduates Now and in 5 YEARS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2897968"/>
              </p:ext>
            </p:extLst>
          </p:nvPr>
        </p:nvGraphicFramePr>
        <p:xfrm>
          <a:off x="457200" y="1752600"/>
          <a:ext cx="8229600" cy="388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0400"/>
                <a:gridCol w="1219200"/>
                <a:gridCol w="1066800"/>
                <a:gridCol w="1066800"/>
                <a:gridCol w="914400"/>
                <a:gridCol w="762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Program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Augsburg College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50**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Bethel College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n/a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St. Catherine University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St.  Scholastica*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n/a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n/a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n/a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n/a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University</a:t>
                      </a:r>
                      <a:r>
                        <a:rPr lang="en-US" baseline="0" dirty="0" smtClean="0"/>
                        <a:t> of WI;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Total Graduates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gridSpan="6"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* Pending provisional</a:t>
                      </a:r>
                      <a:r>
                        <a:rPr lang="en-US" baseline="0" dirty="0" smtClean="0"/>
                        <a:t> accreditation visit</a:t>
                      </a:r>
                    </a:p>
                    <a:p>
                      <a:r>
                        <a:rPr lang="en-US" baseline="0" dirty="0" smtClean="0"/>
                        <a:t>** Two cohorts due to change in calendaring and graduation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75585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Specialty Care vs. Primary Care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Where MN Physician Assistants Practice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449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 Practice in Primary Care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PAs are educated for General Practice: </a:t>
            </a:r>
          </a:p>
          <a:p>
            <a:pPr lvl="1"/>
            <a:r>
              <a:rPr lang="en-US" dirty="0" smtClean="0"/>
              <a:t>Students Don’t Self Select Primary vs. Specialty Care as a standard of education or training</a:t>
            </a:r>
          </a:p>
          <a:p>
            <a:pPr lvl="1"/>
            <a:r>
              <a:rPr lang="en-US" dirty="0" smtClean="0"/>
              <a:t>no required residency</a:t>
            </a:r>
          </a:p>
          <a:p>
            <a:pPr lvl="1"/>
            <a:r>
              <a:rPr lang="en-US" dirty="0" smtClean="0"/>
              <a:t>Certificates of Added Qualification (CAQ):  new and only in specialties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Primary Care Definition: </a:t>
            </a:r>
          </a:p>
          <a:p>
            <a:pPr lvl="1"/>
            <a:r>
              <a:rPr lang="en-US" dirty="0" smtClean="0"/>
              <a:t>AAPA </a:t>
            </a:r>
            <a:r>
              <a:rPr lang="en-US" dirty="0"/>
              <a:t>standard </a:t>
            </a:r>
            <a:r>
              <a:rPr lang="en-US" dirty="0" smtClean="0"/>
              <a:t>definition includes </a:t>
            </a:r>
            <a:r>
              <a:rPr lang="en-US" dirty="0"/>
              <a:t>the practices of:  Family Medicine, General Internal Medicine, General Pediatrics and OB/Gyn Practice</a:t>
            </a:r>
          </a:p>
          <a:p>
            <a:endParaRPr lang="en-US" dirty="0" smtClean="0"/>
          </a:p>
          <a:p>
            <a:r>
              <a:rPr lang="en-US" dirty="0" smtClean="0"/>
              <a:t>Data is fluid and can be difficult to obtain </a:t>
            </a:r>
          </a:p>
          <a:p>
            <a:pPr lvl="1"/>
            <a:r>
              <a:rPr lang="en-US" dirty="0" smtClean="0"/>
              <a:t>PAs often change practice specialty </a:t>
            </a:r>
          </a:p>
          <a:p>
            <a:pPr lvl="1"/>
            <a:r>
              <a:rPr lang="en-US" dirty="0" smtClean="0"/>
              <a:t>Market availability- PAs preferring primary care often take specialty jobs due to availability and location. 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8222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MN Pa Primary Care Practice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MN Department of Health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MN Primary Care Workforce Report: “All PAs in Primary Care”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National data on state specifics not current, no CAQ</a:t>
            </a:r>
          </a:p>
          <a:p>
            <a:pPr marL="411480" lvl="1" indent="0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AAPA Annual Survey- MN Specific 2013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35.3% Primary Care- of which 30.9% were in Family Medicine</a:t>
            </a:r>
          </a:p>
          <a:p>
            <a:pPr marL="411480" lvl="1" indent="0">
              <a:buNone/>
            </a:pPr>
            <a:endParaRPr lang="en-US" dirty="0" smtClean="0"/>
          </a:p>
          <a:p>
            <a:r>
              <a:rPr lang="en-US" dirty="0" smtClean="0"/>
              <a:t>PA Program Data</a:t>
            </a:r>
          </a:p>
          <a:p>
            <a:pPr lvl="1"/>
            <a:r>
              <a:rPr lang="en-US" dirty="0" smtClean="0"/>
              <a:t>Augsburg: Over </a:t>
            </a:r>
            <a:r>
              <a:rPr lang="en-US" dirty="0"/>
              <a:t>the past 3 </a:t>
            </a:r>
            <a:r>
              <a:rPr lang="en-US" dirty="0" smtClean="0"/>
              <a:t>years- average is </a:t>
            </a:r>
            <a:r>
              <a:rPr lang="en-US" dirty="0"/>
              <a:t>56% in primary care and 54% in specialty care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U of WI: estimates in last 3 years- 4-7 of  each class of 19 are in primary care: 22-36% </a:t>
            </a:r>
          </a:p>
          <a:p>
            <a:pPr lvl="1"/>
            <a:r>
              <a:rPr lang="en-US" dirty="0" smtClean="0"/>
              <a:t>New Programs: no graduates- first data available 2015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35114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3471</TotalTime>
  <Words>1917</Words>
  <Application>Microsoft Office PowerPoint</Application>
  <PresentationFormat>On-screen Show (4:3)</PresentationFormat>
  <Paragraphs>356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Apothecary</vt:lpstr>
      <vt:lpstr>Physician Assistant Education &amp; practice</vt:lpstr>
      <vt:lpstr>Physician Assistant (PA) Education and Practice</vt:lpstr>
      <vt:lpstr>What is the status of PA Training in MN?</vt:lpstr>
      <vt:lpstr>MN Physician Assistant (PA) Programs</vt:lpstr>
      <vt:lpstr>Other PA Training Programs</vt:lpstr>
      <vt:lpstr>PA Graduates Now and in 5 YEARS</vt:lpstr>
      <vt:lpstr>Specialty Care vs. Primary Care</vt:lpstr>
      <vt:lpstr>Pa Practice in Primary Care</vt:lpstr>
      <vt:lpstr>MN Pa Primary Care Practice Data</vt:lpstr>
      <vt:lpstr>Metro Vs. Rural Practice</vt:lpstr>
      <vt:lpstr>Location of Clinical Training</vt:lpstr>
      <vt:lpstr>What are the Training Requirements</vt:lpstr>
      <vt:lpstr>Overview of PA Training</vt:lpstr>
      <vt:lpstr>Didactic Training</vt:lpstr>
      <vt:lpstr>Clinical training</vt:lpstr>
      <vt:lpstr>MN Program Training Timing</vt:lpstr>
      <vt:lpstr>What is Spent Educating a PA from Start to Finish</vt:lpstr>
      <vt:lpstr> The  Cost of PA education</vt:lpstr>
      <vt:lpstr>How Is PA Education Funded?</vt:lpstr>
      <vt:lpstr>Additional NEEDs in PA Education </vt:lpstr>
      <vt:lpstr>Clinical resource needs </vt:lpstr>
      <vt:lpstr>Physician Assistant Education</vt:lpstr>
      <vt:lpstr>Challenges and Issues  in PA education</vt:lpstr>
      <vt:lpstr>Quality Clinical Site Training Availability</vt:lpstr>
      <vt:lpstr>PA Program Faculty</vt:lpstr>
      <vt:lpstr>MERC MEETING Summary of PA  May 2014</vt:lpstr>
      <vt:lpstr>MERC Meeting Summary May 2014</vt:lpstr>
      <vt:lpstr>PA Work Force Unknowns</vt:lpstr>
      <vt:lpstr>Physician Assistant PRACTICE</vt:lpstr>
      <vt:lpstr>MN PA Practice:  Challenges</vt:lpstr>
      <vt:lpstr>MN PA Practice Trends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Physician Assistant</dc:title>
  <dc:creator>Bidinger, Heather K.</dc:creator>
  <cp:lastModifiedBy>Jamie Hyland</cp:lastModifiedBy>
  <cp:revision>77</cp:revision>
  <dcterms:created xsi:type="dcterms:W3CDTF">2006-08-16T00:00:00Z</dcterms:created>
  <dcterms:modified xsi:type="dcterms:W3CDTF">2014-08-26T17:22:22Z</dcterms:modified>
</cp:coreProperties>
</file>